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11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80B8D-EF32-47EF-980D-3041E1D98550}"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80B8D-EF32-47EF-980D-3041E1D98550}"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80B8D-EF32-47EF-980D-3041E1D98550}"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80B8D-EF32-47EF-980D-3041E1D98550}"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80B8D-EF32-47EF-980D-3041E1D98550}"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80B8D-EF32-47EF-980D-3041E1D98550}" type="datetimeFigureOut">
              <a:rPr lang="en-US" smtClean="0"/>
              <a:pPr/>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80B8D-EF32-47EF-980D-3041E1D98550}" type="datetimeFigureOut">
              <a:rPr lang="en-US" smtClean="0"/>
              <a:pPr/>
              <a:t>5/23/2013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80B8D-EF32-47EF-980D-3041E1D98550}" type="datetimeFigureOut">
              <a:rPr lang="en-US" smtClean="0"/>
              <a:pPr/>
              <a:t>5/23/2013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80B8D-EF32-47EF-980D-3041E1D98550}" type="datetimeFigureOut">
              <a:rPr lang="en-US" smtClean="0"/>
              <a:pPr/>
              <a:t>5/23/2013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80B8D-EF32-47EF-980D-3041E1D98550}" type="datetimeFigureOut">
              <a:rPr lang="en-US" smtClean="0"/>
              <a:pPr/>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80B8D-EF32-47EF-980D-3041E1D98550}" type="datetimeFigureOut">
              <a:rPr lang="en-US" smtClean="0"/>
              <a:pPr/>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50643-4984-42CA-8CFF-FA6BD2F5E2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280B8D-EF32-47EF-980D-3041E1D98550}" type="datetimeFigureOut">
              <a:rPr lang="en-US" smtClean="0"/>
              <a:pPr/>
              <a:t>5/23/2013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6350643-4984-42CA-8CFF-FA6BD2F5E2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0"/>
          <a:ext cx="6858000" cy="9144000"/>
        </p:xfrm>
        <a:graphic>
          <a:graphicData uri="http://schemas.openxmlformats.org/presentationml/2006/ole">
            <p:oleObj spid="_x0000_s1026" name="Slide" r:id="rId3" imgW="3198930" imgH="4265701" progId="PowerPoint.Slide.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914400"/>
          <a:ext cx="6248400" cy="4815840"/>
        </p:xfrm>
        <a:graphic>
          <a:graphicData uri="http://schemas.openxmlformats.org/drawingml/2006/table">
            <a:tbl>
              <a:tblPr firstRow="1" bandRow="1">
                <a:tableStyleId>{5C22544A-7EE6-4342-B048-85BDC9FD1C3A}</a:tableStyleId>
              </a:tblPr>
              <a:tblGrid>
                <a:gridCol w="3124200"/>
                <a:gridCol w="3124200"/>
              </a:tblGrid>
              <a:tr h="4800600">
                <a:tc>
                  <a:txBody>
                    <a:bodyPr/>
                    <a:lstStyle/>
                    <a:p>
                      <a:r>
                        <a:rPr lang="en-US" sz="1000" dirty="0" smtClean="0">
                          <a:solidFill>
                            <a:schemeClr val="tx1"/>
                          </a:solidFill>
                        </a:rPr>
                        <a:t>Your Age:</a:t>
                      </a:r>
                    </a:p>
                    <a:p>
                      <a:endParaRPr lang="en-US" sz="1000" dirty="0" smtClean="0">
                        <a:solidFill>
                          <a:schemeClr val="tx1"/>
                        </a:solidFill>
                      </a:endParaRPr>
                    </a:p>
                    <a:p>
                      <a:r>
                        <a:rPr lang="en-US" sz="1000" dirty="0" smtClean="0">
                          <a:solidFill>
                            <a:schemeClr val="tx1"/>
                          </a:solidFill>
                        </a:rPr>
                        <a:t>Your Class Number:</a:t>
                      </a:r>
                    </a:p>
                    <a:p>
                      <a:endParaRPr lang="en-US" sz="1000" dirty="0" smtClean="0">
                        <a:solidFill>
                          <a:schemeClr val="tx1"/>
                        </a:solidFill>
                      </a:endParaRPr>
                    </a:p>
                    <a:p>
                      <a:r>
                        <a:rPr lang="en-US" sz="1000" dirty="0" smtClean="0">
                          <a:solidFill>
                            <a:schemeClr val="tx1"/>
                          </a:solidFill>
                        </a:rPr>
                        <a:t>Date of Appointment</a:t>
                      </a:r>
                      <a:r>
                        <a:rPr lang="en-US" sz="1000" dirty="0" smtClean="0">
                          <a:solidFill>
                            <a:schemeClr val="tx1"/>
                          </a:solidFill>
                        </a:rPr>
                        <a:t>:</a:t>
                      </a:r>
                    </a:p>
                    <a:p>
                      <a:endParaRPr lang="en-US" sz="1000" dirty="0" smtClean="0">
                        <a:solidFill>
                          <a:schemeClr val="tx1"/>
                        </a:solidFill>
                      </a:endParaRPr>
                    </a:p>
                    <a:p>
                      <a:r>
                        <a:rPr lang="en-US" sz="1000" dirty="0" smtClean="0">
                          <a:solidFill>
                            <a:schemeClr val="tx1"/>
                          </a:solidFill>
                        </a:rPr>
                        <a:t>My </a:t>
                      </a:r>
                      <a:r>
                        <a:rPr lang="en-US" sz="1000" dirty="0" err="1" smtClean="0">
                          <a:solidFill>
                            <a:schemeClr val="tx1"/>
                          </a:solidFill>
                        </a:rPr>
                        <a:t>DiSC</a:t>
                      </a:r>
                      <a:r>
                        <a:rPr lang="en-US" sz="1000" dirty="0" smtClean="0">
                          <a:solidFill>
                            <a:schemeClr val="tx1"/>
                          </a:solidFill>
                        </a:rPr>
                        <a:t>:</a:t>
                      </a:r>
                      <a:r>
                        <a:rPr lang="en-US" sz="1000" baseline="0" dirty="0" smtClean="0">
                          <a:solidFill>
                            <a:schemeClr val="tx1"/>
                          </a:solidFill>
                        </a:rPr>
                        <a:t> </a:t>
                      </a:r>
                      <a:r>
                        <a:rPr lang="en-US" sz="1000" b="0" baseline="0" dirty="0" smtClean="0">
                          <a:solidFill>
                            <a:schemeClr val="tx1"/>
                          </a:solidFill>
                        </a:rPr>
                        <a:t>Primary</a:t>
                      </a:r>
                      <a:r>
                        <a:rPr lang="en-US" sz="1000" baseline="0" dirty="0" smtClean="0">
                          <a:solidFill>
                            <a:schemeClr val="tx1"/>
                          </a:solidFill>
                        </a:rPr>
                        <a:t>______ </a:t>
                      </a:r>
                      <a:r>
                        <a:rPr lang="en-US" sz="1000" b="0" baseline="0" dirty="0" smtClean="0">
                          <a:solidFill>
                            <a:schemeClr val="tx1"/>
                          </a:solidFill>
                        </a:rPr>
                        <a:t>Secondary</a:t>
                      </a:r>
                      <a:r>
                        <a:rPr lang="en-US" sz="1000" baseline="0" dirty="0" smtClean="0">
                          <a:solidFill>
                            <a:schemeClr val="tx1"/>
                          </a:solidFill>
                        </a:rPr>
                        <a:t>______</a:t>
                      </a:r>
                    </a:p>
                    <a:p>
                      <a:endParaRPr lang="en-US" sz="1000" baseline="0" dirty="0" smtClean="0">
                        <a:solidFill>
                          <a:schemeClr val="tx1"/>
                        </a:solidFill>
                      </a:endParaRPr>
                    </a:p>
                    <a:p>
                      <a:r>
                        <a:rPr lang="en-US" sz="1000" b="0" baseline="0" dirty="0" smtClean="0">
                          <a:solidFill>
                            <a:schemeClr val="tx1"/>
                          </a:solidFill>
                        </a:rPr>
                        <a:t>Profile Pattern</a:t>
                      </a:r>
                      <a:r>
                        <a:rPr lang="en-US" sz="1000" baseline="0" dirty="0" smtClean="0">
                          <a:solidFill>
                            <a:schemeClr val="tx1"/>
                          </a:solidFill>
                        </a:rPr>
                        <a:t>_______________________</a:t>
                      </a:r>
                      <a:endParaRPr lang="en-US" sz="1000" dirty="0" smtClean="0">
                        <a:solidFill>
                          <a:schemeClr val="tx1"/>
                        </a:solidFill>
                      </a:endParaRPr>
                    </a:p>
                    <a:p>
                      <a:endParaRPr lang="en-US" sz="1000" dirty="0" smtClean="0">
                        <a:solidFill>
                          <a:schemeClr val="tx1"/>
                        </a:solidFill>
                      </a:endParaRPr>
                    </a:p>
                    <a:p>
                      <a:r>
                        <a:rPr lang="en-US" sz="1000" dirty="0" smtClean="0">
                          <a:solidFill>
                            <a:schemeClr val="tx1"/>
                          </a:solidFill>
                        </a:rPr>
                        <a:t>Most</a:t>
                      </a:r>
                      <a:r>
                        <a:rPr lang="en-US" sz="1000" baseline="0" dirty="0" smtClean="0">
                          <a:solidFill>
                            <a:schemeClr val="tx1"/>
                          </a:solidFill>
                        </a:rPr>
                        <a:t> Recent Training Attended:</a:t>
                      </a: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Training You Would Like to Attend:</a:t>
                      </a: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Education Level: </a:t>
                      </a: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Military Background:</a:t>
                      </a: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 </a:t>
                      </a:r>
                    </a:p>
                    <a:p>
                      <a:r>
                        <a:rPr lang="en-US" sz="1000" baseline="0" dirty="0" smtClean="0">
                          <a:solidFill>
                            <a:schemeClr val="tx1"/>
                          </a:solidFill>
                        </a:rPr>
                        <a:t>Previous Employment Experience: </a:t>
                      </a: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 </a:t>
                      </a:r>
                      <a:endParaRPr lang="en-US" sz="1200" dirty="0" smtClean="0">
                        <a:solidFill>
                          <a:schemeClr val="tx1"/>
                        </a:solidFill>
                      </a:endParaRPr>
                    </a:p>
                    <a:p>
                      <a:endParaRPr lang="en-US" sz="1200" dirty="0" smtClean="0">
                        <a:solidFill>
                          <a:schemeClr val="tx1"/>
                        </a:solidFill>
                      </a:endParaRPr>
                    </a:p>
                    <a:p>
                      <a:endParaRPr lang="en-US"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solidFill>
                            <a:schemeClr val="tx1"/>
                          </a:solidFill>
                        </a:rPr>
                        <a:t>Date of Rank: </a:t>
                      </a: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Decorations/ Awards: (provide dates of awards)</a:t>
                      </a: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endParaRPr lang="en-US" sz="1000" baseline="0" dirty="0" smtClean="0">
                        <a:solidFill>
                          <a:schemeClr val="tx1"/>
                        </a:solidFill>
                      </a:endParaRPr>
                    </a:p>
                    <a:p>
                      <a:r>
                        <a:rPr lang="en-US" sz="1000" baseline="0" dirty="0" smtClean="0">
                          <a:solidFill>
                            <a:schemeClr val="tx1"/>
                          </a:solidFill>
                        </a:rPr>
                        <a:t>Specialized skills/ training/experience:</a:t>
                      </a:r>
                      <a:endParaRPr lang="en-US" sz="1000" dirty="0"/>
                    </a:p>
                  </a:txBody>
                  <a:tcPr>
                    <a:solidFill>
                      <a:schemeClr val="tx2">
                        <a:lumMod val="20000"/>
                        <a:lumOff val="80000"/>
                      </a:schemeClr>
                    </a:solidFill>
                  </a:tcPr>
                </a:tc>
              </a:tr>
            </a:tbl>
          </a:graphicData>
        </a:graphic>
      </p:graphicFrame>
      <p:sp>
        <p:nvSpPr>
          <p:cNvPr id="3" name="TextBox 2"/>
          <p:cNvSpPr txBox="1"/>
          <p:nvPr/>
        </p:nvSpPr>
        <p:spPr>
          <a:xfrm>
            <a:off x="381000" y="381000"/>
            <a:ext cx="6248400" cy="461665"/>
          </a:xfrm>
          <a:prstGeom prst="rect">
            <a:avLst/>
          </a:prstGeom>
          <a:solidFill>
            <a:schemeClr val="tx2">
              <a:lumMod val="20000"/>
              <a:lumOff val="80000"/>
            </a:schemeClr>
          </a:solidFill>
        </p:spPr>
        <p:txBody>
          <a:bodyPr wrap="square" rtlCol="0">
            <a:spAutoFit/>
          </a:bodyPr>
          <a:lstStyle/>
          <a:p>
            <a:pPr algn="ctr"/>
            <a:r>
              <a:rPr lang="en-US" sz="1400" dirty="0" smtClean="0"/>
              <a:t>Where Am I?</a:t>
            </a:r>
          </a:p>
          <a:p>
            <a:pPr algn="ctr"/>
            <a:r>
              <a:rPr lang="en-US" sz="1000" dirty="0" smtClean="0"/>
              <a:t>Determine your specific qualifications in several important areas. The answers affect your future.</a:t>
            </a:r>
          </a:p>
        </p:txBody>
      </p:sp>
      <p:sp>
        <p:nvSpPr>
          <p:cNvPr id="4" name="TextBox 3"/>
          <p:cNvSpPr txBox="1"/>
          <p:nvPr/>
        </p:nvSpPr>
        <p:spPr>
          <a:xfrm>
            <a:off x="457200" y="5791200"/>
            <a:ext cx="5775940" cy="1015663"/>
          </a:xfrm>
          <a:prstGeom prst="rect">
            <a:avLst/>
          </a:prstGeom>
          <a:noFill/>
        </p:spPr>
        <p:txBody>
          <a:bodyPr wrap="none" rtlCol="0">
            <a:spAutoFit/>
          </a:bodyPr>
          <a:lstStyle/>
          <a:p>
            <a:pPr algn="ctr"/>
            <a:r>
              <a:rPr lang="en-US" sz="1000" b="1" dirty="0" smtClean="0"/>
              <a:t>EVALUATION OF PROFESSIONALISM AND PERFORMANCE</a:t>
            </a:r>
          </a:p>
          <a:p>
            <a:pPr algn="ctr"/>
            <a:r>
              <a:rPr lang="en-US" sz="1000" dirty="0" smtClean="0"/>
              <a:t>The following areas can be hard to complete. However, they are important to help you evaluate your </a:t>
            </a:r>
          </a:p>
          <a:p>
            <a:pPr algn="ctr"/>
            <a:r>
              <a:rPr lang="en-US" sz="1000" dirty="0" smtClean="0"/>
              <a:t>Professional standing, and know your strong and weak areas. Rate yourself on how well you have acted and</a:t>
            </a:r>
          </a:p>
          <a:p>
            <a:pPr algn="ctr"/>
            <a:r>
              <a:rPr lang="en-US" sz="1000" dirty="0" smtClean="0"/>
              <a:t>Performed in each area for the past year. Your goal is to show a true picture of how you stack up today. </a:t>
            </a:r>
          </a:p>
          <a:p>
            <a:pPr algn="ctr"/>
            <a:r>
              <a:rPr lang="en-US" sz="1000" dirty="0" smtClean="0"/>
              <a:t>Zero (0)is low: 5 means that you are better in that area than anyone else in the same assignment:</a:t>
            </a:r>
          </a:p>
          <a:p>
            <a:pPr algn="ctr"/>
            <a:r>
              <a:rPr lang="en-US" sz="1000" dirty="0" smtClean="0"/>
              <a:t>(Ratings: (low) 0  1  2  3  4  5  (high). </a:t>
            </a:r>
            <a:endParaRPr lang="en-US" sz="1000" dirty="0"/>
          </a:p>
        </p:txBody>
      </p:sp>
      <p:graphicFrame>
        <p:nvGraphicFramePr>
          <p:cNvPr id="5" name="Table 4"/>
          <p:cNvGraphicFramePr>
            <a:graphicFrameLocks noGrp="1"/>
          </p:cNvGraphicFramePr>
          <p:nvPr/>
        </p:nvGraphicFramePr>
        <p:xfrm>
          <a:off x="381000" y="7162800"/>
          <a:ext cx="1545741" cy="1706880"/>
        </p:xfrm>
        <a:graphic>
          <a:graphicData uri="http://schemas.openxmlformats.org/drawingml/2006/table">
            <a:tbl>
              <a:tblPr firstRow="1" bandRow="1">
                <a:tableStyleId>{5C22544A-7EE6-4342-B048-85BDC9FD1C3A}</a:tableStyleId>
              </a:tblPr>
              <a:tblGrid>
                <a:gridCol w="242190"/>
                <a:gridCol w="1303551"/>
              </a:tblGrid>
              <a:tr h="222069">
                <a:tc>
                  <a:txBody>
                    <a:bodyPr/>
                    <a:lstStyle/>
                    <a:p>
                      <a:endParaRPr lang="en-US" sz="1000" dirty="0"/>
                    </a:p>
                  </a:txBody>
                  <a:tcPr/>
                </a:tc>
                <a:tc>
                  <a:txBody>
                    <a:bodyPr/>
                    <a:lstStyle/>
                    <a:p>
                      <a:r>
                        <a:rPr lang="en-US" sz="800" dirty="0" smtClean="0"/>
                        <a:t>Demonstrates initiative</a:t>
                      </a:r>
                      <a:endParaRPr lang="en-US" sz="800" dirty="0"/>
                    </a:p>
                  </a:txBody>
                  <a:tcPr/>
                </a:tc>
              </a:tr>
              <a:tr h="333103">
                <a:tc>
                  <a:txBody>
                    <a:bodyPr/>
                    <a:lstStyle/>
                    <a:p>
                      <a:endParaRPr lang="en-US" dirty="0"/>
                    </a:p>
                  </a:txBody>
                  <a:tcPr/>
                </a:tc>
                <a:tc>
                  <a:txBody>
                    <a:bodyPr/>
                    <a:lstStyle/>
                    <a:p>
                      <a:r>
                        <a:rPr lang="en-US" sz="800" dirty="0" smtClean="0"/>
                        <a:t>Adapts to changes</a:t>
                      </a:r>
                      <a:endParaRPr lang="en-US" sz="800" dirty="0"/>
                    </a:p>
                  </a:txBody>
                  <a:tcPr/>
                </a:tc>
              </a:tr>
              <a:tr h="333103">
                <a:tc>
                  <a:txBody>
                    <a:bodyPr/>
                    <a:lstStyle/>
                    <a:p>
                      <a:endParaRPr lang="en-US"/>
                    </a:p>
                  </a:txBody>
                  <a:tcPr/>
                </a:tc>
                <a:tc>
                  <a:txBody>
                    <a:bodyPr/>
                    <a:lstStyle/>
                    <a:p>
                      <a:r>
                        <a:rPr lang="en-US" sz="800" dirty="0" smtClean="0"/>
                        <a:t>Seeks</a:t>
                      </a:r>
                      <a:r>
                        <a:rPr lang="en-US" sz="800" baseline="0" dirty="0" smtClean="0"/>
                        <a:t>  self-improvement</a:t>
                      </a:r>
                      <a:endParaRPr lang="en-US" sz="800" dirty="0"/>
                    </a:p>
                  </a:txBody>
                  <a:tcPr/>
                </a:tc>
              </a:tr>
              <a:tr h="333103">
                <a:tc>
                  <a:txBody>
                    <a:bodyPr/>
                    <a:lstStyle/>
                    <a:p>
                      <a:endParaRPr lang="en-US"/>
                    </a:p>
                  </a:txBody>
                  <a:tcPr/>
                </a:tc>
                <a:tc>
                  <a:txBody>
                    <a:bodyPr/>
                    <a:lstStyle/>
                    <a:p>
                      <a:r>
                        <a:rPr lang="en-US" sz="800" dirty="0" smtClean="0"/>
                        <a:t>Performs under pressure</a:t>
                      </a:r>
                      <a:endParaRPr lang="en-US" sz="800" dirty="0"/>
                    </a:p>
                  </a:txBody>
                  <a:tcPr/>
                </a:tc>
              </a:tr>
              <a:tr h="333103">
                <a:tc>
                  <a:txBody>
                    <a:bodyPr/>
                    <a:lstStyle/>
                    <a:p>
                      <a:endParaRPr lang="en-US"/>
                    </a:p>
                  </a:txBody>
                  <a:tcPr/>
                </a:tc>
                <a:tc>
                  <a:txBody>
                    <a:bodyPr/>
                    <a:lstStyle/>
                    <a:p>
                      <a:r>
                        <a:rPr lang="en-US" sz="800" dirty="0" smtClean="0"/>
                        <a:t>Attains results</a:t>
                      </a:r>
                      <a:endParaRPr lang="en-US" sz="800" dirty="0"/>
                    </a:p>
                  </a:txBody>
                  <a:tcPr/>
                </a:tc>
              </a:tr>
            </a:tbl>
          </a:graphicData>
        </a:graphic>
      </p:graphicFrame>
      <p:graphicFrame>
        <p:nvGraphicFramePr>
          <p:cNvPr id="6" name="Table 5"/>
          <p:cNvGraphicFramePr>
            <a:graphicFrameLocks noGrp="1"/>
          </p:cNvGraphicFramePr>
          <p:nvPr/>
        </p:nvGraphicFramePr>
        <p:xfrm>
          <a:off x="1905000" y="7162800"/>
          <a:ext cx="1545741" cy="1706880"/>
        </p:xfrm>
        <a:graphic>
          <a:graphicData uri="http://schemas.openxmlformats.org/drawingml/2006/table">
            <a:tbl>
              <a:tblPr firstRow="1" bandRow="1">
                <a:tableStyleId>{5C22544A-7EE6-4342-B048-85BDC9FD1C3A}</a:tableStyleId>
              </a:tblPr>
              <a:tblGrid>
                <a:gridCol w="242190"/>
                <a:gridCol w="1303551"/>
              </a:tblGrid>
              <a:tr h="222069">
                <a:tc>
                  <a:txBody>
                    <a:bodyPr/>
                    <a:lstStyle/>
                    <a:p>
                      <a:endParaRPr lang="en-US" sz="1000" dirty="0"/>
                    </a:p>
                  </a:txBody>
                  <a:tcPr/>
                </a:tc>
                <a:tc>
                  <a:txBody>
                    <a:bodyPr/>
                    <a:lstStyle/>
                    <a:p>
                      <a:r>
                        <a:rPr lang="en-US" sz="800" dirty="0" smtClean="0"/>
                        <a:t>Displays sound judgment</a:t>
                      </a:r>
                      <a:endParaRPr lang="en-US" sz="800" dirty="0"/>
                    </a:p>
                  </a:txBody>
                  <a:tcPr/>
                </a:tc>
              </a:tr>
              <a:tr h="333103">
                <a:tc>
                  <a:txBody>
                    <a:bodyPr/>
                    <a:lstStyle/>
                    <a:p>
                      <a:endParaRPr lang="en-US" dirty="0"/>
                    </a:p>
                  </a:txBody>
                  <a:tcPr/>
                </a:tc>
                <a:tc>
                  <a:txBody>
                    <a:bodyPr/>
                    <a:lstStyle/>
                    <a:p>
                      <a:r>
                        <a:rPr lang="en-US" sz="800" dirty="0" smtClean="0"/>
                        <a:t>Communicates</a:t>
                      </a:r>
                      <a:r>
                        <a:rPr lang="en-US" sz="800" baseline="0" dirty="0" smtClean="0"/>
                        <a:t> effectively</a:t>
                      </a:r>
                      <a:endParaRPr lang="en-US" sz="800" dirty="0"/>
                    </a:p>
                  </a:txBody>
                  <a:tcPr/>
                </a:tc>
              </a:tr>
              <a:tr h="333103">
                <a:tc>
                  <a:txBody>
                    <a:bodyPr/>
                    <a:lstStyle/>
                    <a:p>
                      <a:endParaRPr lang="en-US"/>
                    </a:p>
                  </a:txBody>
                  <a:tcPr/>
                </a:tc>
                <a:tc>
                  <a:txBody>
                    <a:bodyPr/>
                    <a:lstStyle/>
                    <a:p>
                      <a:r>
                        <a:rPr lang="en-US" sz="800" dirty="0" smtClean="0"/>
                        <a:t>Develops</a:t>
                      </a:r>
                      <a:r>
                        <a:rPr lang="en-US" sz="800" baseline="0" dirty="0" smtClean="0"/>
                        <a:t> subordinates</a:t>
                      </a:r>
                      <a:endParaRPr lang="en-US" sz="800" dirty="0"/>
                    </a:p>
                  </a:txBody>
                  <a:tcPr/>
                </a:tc>
              </a:tr>
              <a:tr h="333103">
                <a:tc>
                  <a:txBody>
                    <a:bodyPr/>
                    <a:lstStyle/>
                    <a:p>
                      <a:endParaRPr lang="en-US"/>
                    </a:p>
                  </a:txBody>
                  <a:tcPr/>
                </a:tc>
                <a:tc>
                  <a:txBody>
                    <a:bodyPr/>
                    <a:lstStyle/>
                    <a:p>
                      <a:r>
                        <a:rPr lang="en-US" sz="800" baseline="0" dirty="0" smtClean="0"/>
                        <a:t>Technical Skills</a:t>
                      </a:r>
                    </a:p>
                    <a:p>
                      <a:endParaRPr lang="en-US" sz="800" dirty="0"/>
                    </a:p>
                  </a:txBody>
                  <a:tcPr/>
                </a:tc>
              </a:tr>
              <a:tr h="333103">
                <a:tc>
                  <a:txBody>
                    <a:bodyPr/>
                    <a:lstStyle/>
                    <a:p>
                      <a:endParaRPr lang="en-US"/>
                    </a:p>
                  </a:txBody>
                  <a:tcPr/>
                </a:tc>
                <a:tc>
                  <a:txBody>
                    <a:bodyPr/>
                    <a:lstStyle/>
                    <a:p>
                      <a:r>
                        <a:rPr lang="en-US" sz="800" dirty="0" smtClean="0"/>
                        <a:t>Physical fitness</a:t>
                      </a:r>
                      <a:endParaRPr lang="en-US" sz="800" dirty="0"/>
                    </a:p>
                  </a:txBody>
                  <a:tcPr/>
                </a:tc>
              </a:tr>
            </a:tbl>
          </a:graphicData>
        </a:graphic>
      </p:graphicFrame>
      <p:graphicFrame>
        <p:nvGraphicFramePr>
          <p:cNvPr id="7" name="Table 6"/>
          <p:cNvGraphicFramePr>
            <a:graphicFrameLocks noGrp="1"/>
          </p:cNvGraphicFramePr>
          <p:nvPr/>
        </p:nvGraphicFramePr>
        <p:xfrm>
          <a:off x="3581400" y="7162800"/>
          <a:ext cx="1545741" cy="1706880"/>
        </p:xfrm>
        <a:graphic>
          <a:graphicData uri="http://schemas.openxmlformats.org/drawingml/2006/table">
            <a:tbl>
              <a:tblPr firstRow="1" bandRow="1">
                <a:tableStyleId>{5C22544A-7EE6-4342-B048-85BDC9FD1C3A}</a:tableStyleId>
              </a:tblPr>
              <a:tblGrid>
                <a:gridCol w="242190"/>
                <a:gridCol w="1303551"/>
              </a:tblGrid>
              <a:tr h="222069">
                <a:tc>
                  <a:txBody>
                    <a:bodyPr/>
                    <a:lstStyle/>
                    <a:p>
                      <a:endParaRPr lang="en-US" sz="1000" dirty="0"/>
                    </a:p>
                  </a:txBody>
                  <a:tcPr/>
                </a:tc>
                <a:tc>
                  <a:txBody>
                    <a:bodyPr/>
                    <a:lstStyle/>
                    <a:p>
                      <a:r>
                        <a:rPr lang="en-US" sz="800" dirty="0" smtClean="0"/>
                        <a:t>Integrity</a:t>
                      </a:r>
                      <a:endParaRPr lang="en-US" sz="800" dirty="0"/>
                    </a:p>
                  </a:txBody>
                  <a:tcPr/>
                </a:tc>
              </a:tr>
              <a:tr h="333103">
                <a:tc>
                  <a:txBody>
                    <a:bodyPr/>
                    <a:lstStyle/>
                    <a:p>
                      <a:endParaRPr lang="en-US" dirty="0"/>
                    </a:p>
                  </a:txBody>
                  <a:tcPr/>
                </a:tc>
                <a:tc>
                  <a:txBody>
                    <a:bodyPr/>
                    <a:lstStyle/>
                    <a:p>
                      <a:r>
                        <a:rPr lang="en-US" sz="800" dirty="0" smtClean="0"/>
                        <a:t>Loyalty</a:t>
                      </a:r>
                      <a:endParaRPr lang="en-US" sz="800" dirty="0"/>
                    </a:p>
                  </a:txBody>
                  <a:tcPr/>
                </a:tc>
              </a:tr>
              <a:tr h="333103">
                <a:tc>
                  <a:txBody>
                    <a:bodyPr/>
                    <a:lstStyle/>
                    <a:p>
                      <a:endParaRPr lang="en-US"/>
                    </a:p>
                  </a:txBody>
                  <a:tcPr/>
                </a:tc>
                <a:tc>
                  <a:txBody>
                    <a:bodyPr/>
                    <a:lstStyle/>
                    <a:p>
                      <a:r>
                        <a:rPr lang="en-US" sz="800" dirty="0" smtClean="0"/>
                        <a:t>Moral Courage</a:t>
                      </a:r>
                      <a:endParaRPr lang="en-US" sz="800" dirty="0"/>
                    </a:p>
                  </a:txBody>
                  <a:tcPr/>
                </a:tc>
              </a:tr>
              <a:tr h="333103">
                <a:tc>
                  <a:txBody>
                    <a:bodyPr/>
                    <a:lstStyle/>
                    <a:p>
                      <a:endParaRPr lang="en-US"/>
                    </a:p>
                  </a:txBody>
                  <a:tcPr/>
                </a:tc>
                <a:tc>
                  <a:txBody>
                    <a:bodyPr/>
                    <a:lstStyle/>
                    <a:p>
                      <a:r>
                        <a:rPr lang="en-US" sz="800" dirty="0" smtClean="0"/>
                        <a:t>Self- discipline</a:t>
                      </a:r>
                      <a:endParaRPr lang="en-US" sz="800" dirty="0"/>
                    </a:p>
                  </a:txBody>
                  <a:tcPr/>
                </a:tc>
              </a:tr>
              <a:tr h="333103">
                <a:tc>
                  <a:txBody>
                    <a:bodyPr/>
                    <a:lstStyle/>
                    <a:p>
                      <a:endParaRPr lang="en-US"/>
                    </a:p>
                  </a:txBody>
                  <a:tcPr/>
                </a:tc>
                <a:tc>
                  <a:txBody>
                    <a:bodyPr/>
                    <a:lstStyle/>
                    <a:p>
                      <a:r>
                        <a:rPr lang="en-US" sz="800" dirty="0" smtClean="0"/>
                        <a:t>Professional</a:t>
                      </a:r>
                      <a:r>
                        <a:rPr lang="en-US" sz="800" baseline="0" dirty="0" smtClean="0"/>
                        <a:t> appearance</a:t>
                      </a:r>
                      <a:endParaRPr lang="en-US" sz="800" dirty="0"/>
                    </a:p>
                  </a:txBody>
                  <a:tcPr/>
                </a:tc>
              </a:tr>
            </a:tbl>
          </a:graphicData>
        </a:graphic>
      </p:graphicFrame>
      <p:graphicFrame>
        <p:nvGraphicFramePr>
          <p:cNvPr id="8" name="Table 7"/>
          <p:cNvGraphicFramePr>
            <a:graphicFrameLocks noGrp="1"/>
          </p:cNvGraphicFramePr>
          <p:nvPr/>
        </p:nvGraphicFramePr>
        <p:xfrm>
          <a:off x="5105400" y="7162800"/>
          <a:ext cx="1545741" cy="1706880"/>
        </p:xfrm>
        <a:graphic>
          <a:graphicData uri="http://schemas.openxmlformats.org/drawingml/2006/table">
            <a:tbl>
              <a:tblPr firstRow="1" bandRow="1">
                <a:tableStyleId>{5C22544A-7EE6-4342-B048-85BDC9FD1C3A}</a:tableStyleId>
              </a:tblPr>
              <a:tblGrid>
                <a:gridCol w="242190"/>
                <a:gridCol w="1303551"/>
              </a:tblGrid>
              <a:tr h="222069">
                <a:tc>
                  <a:txBody>
                    <a:bodyPr/>
                    <a:lstStyle/>
                    <a:p>
                      <a:endParaRPr lang="en-US" sz="1000" dirty="0"/>
                    </a:p>
                  </a:txBody>
                  <a:tcPr/>
                </a:tc>
                <a:tc>
                  <a:txBody>
                    <a:bodyPr/>
                    <a:lstStyle/>
                    <a:p>
                      <a:r>
                        <a:rPr lang="en-US" sz="800" dirty="0" smtClean="0"/>
                        <a:t>Trustworthy</a:t>
                      </a:r>
                      <a:endParaRPr lang="en-US" sz="800" dirty="0"/>
                    </a:p>
                  </a:txBody>
                  <a:tcPr/>
                </a:tc>
              </a:tr>
              <a:tr h="333103">
                <a:tc>
                  <a:txBody>
                    <a:bodyPr/>
                    <a:lstStyle/>
                    <a:p>
                      <a:endParaRPr lang="en-US" dirty="0"/>
                    </a:p>
                  </a:txBody>
                  <a:tcPr/>
                </a:tc>
                <a:tc>
                  <a:txBody>
                    <a:bodyPr/>
                    <a:lstStyle/>
                    <a:p>
                      <a:r>
                        <a:rPr lang="en-US" sz="800" dirty="0" smtClean="0"/>
                        <a:t>Earns respect</a:t>
                      </a:r>
                      <a:endParaRPr lang="en-US" sz="800" dirty="0"/>
                    </a:p>
                  </a:txBody>
                  <a:tcPr/>
                </a:tc>
              </a:tr>
              <a:tr h="333103">
                <a:tc>
                  <a:txBody>
                    <a:bodyPr/>
                    <a:lstStyle/>
                    <a:p>
                      <a:endParaRPr lang="en-US"/>
                    </a:p>
                  </a:txBody>
                  <a:tcPr/>
                </a:tc>
                <a:tc>
                  <a:txBody>
                    <a:bodyPr/>
                    <a:lstStyle/>
                    <a:p>
                      <a:r>
                        <a:rPr lang="en-US" sz="800" dirty="0" smtClean="0"/>
                        <a:t>Supports</a:t>
                      </a:r>
                      <a:r>
                        <a:rPr lang="en-US" sz="800" baseline="0" dirty="0" smtClean="0"/>
                        <a:t> Command</a:t>
                      </a:r>
                      <a:endParaRPr lang="en-US" sz="800" dirty="0"/>
                    </a:p>
                  </a:txBody>
                  <a:tcPr/>
                </a:tc>
              </a:tr>
              <a:tr h="333103">
                <a:tc>
                  <a:txBody>
                    <a:bodyPr/>
                    <a:lstStyle/>
                    <a:p>
                      <a:endParaRPr lang="en-US"/>
                    </a:p>
                  </a:txBody>
                  <a:tcPr/>
                </a:tc>
                <a:tc>
                  <a:txBody>
                    <a:bodyPr/>
                    <a:lstStyle/>
                    <a:p>
                      <a:endParaRPr lang="en-US" sz="800" dirty="0"/>
                    </a:p>
                  </a:txBody>
                  <a:tcPr/>
                </a:tc>
              </a:tr>
              <a:tr h="333103">
                <a:tc>
                  <a:txBody>
                    <a:bodyPr/>
                    <a:lstStyle/>
                    <a:p>
                      <a:endParaRPr lang="en-US"/>
                    </a:p>
                  </a:txBody>
                  <a:tcPr/>
                </a:tc>
                <a:tc>
                  <a:txBody>
                    <a:bodyPr/>
                    <a:lstStyle/>
                    <a:p>
                      <a:endParaRPr lang="en-US" sz="800" dirty="0"/>
                    </a:p>
                  </a:txBody>
                  <a:tcPr/>
                </a:tc>
              </a:tr>
            </a:tbl>
          </a:graphicData>
        </a:graphic>
      </p:graphicFrame>
      <p:sp>
        <p:nvSpPr>
          <p:cNvPr id="9" name="TextBox 8"/>
          <p:cNvSpPr txBox="1"/>
          <p:nvPr/>
        </p:nvSpPr>
        <p:spPr>
          <a:xfrm>
            <a:off x="1143000" y="6858000"/>
            <a:ext cx="1760418" cy="246221"/>
          </a:xfrm>
          <a:prstGeom prst="rect">
            <a:avLst/>
          </a:prstGeom>
          <a:solidFill>
            <a:schemeClr val="bg2">
              <a:lumMod val="75000"/>
            </a:schemeClr>
          </a:solidFill>
        </p:spPr>
        <p:txBody>
          <a:bodyPr wrap="none" rtlCol="0">
            <a:spAutoFit/>
          </a:bodyPr>
          <a:lstStyle/>
          <a:p>
            <a:r>
              <a:rPr lang="en-US" sz="1000" b="1" dirty="0" smtClean="0"/>
              <a:t>PROFESSIONAL COMPETENCE</a:t>
            </a:r>
            <a:endParaRPr lang="en-US" sz="1000" b="1" dirty="0"/>
          </a:p>
        </p:txBody>
      </p:sp>
      <p:sp>
        <p:nvSpPr>
          <p:cNvPr id="10" name="TextBox 9"/>
          <p:cNvSpPr txBox="1"/>
          <p:nvPr/>
        </p:nvSpPr>
        <p:spPr>
          <a:xfrm>
            <a:off x="4343400" y="6858000"/>
            <a:ext cx="1678665" cy="246221"/>
          </a:xfrm>
          <a:prstGeom prst="rect">
            <a:avLst/>
          </a:prstGeom>
          <a:solidFill>
            <a:schemeClr val="bg2">
              <a:lumMod val="75000"/>
            </a:schemeClr>
          </a:solidFill>
        </p:spPr>
        <p:txBody>
          <a:bodyPr wrap="none" rtlCol="0">
            <a:spAutoFit/>
          </a:bodyPr>
          <a:lstStyle/>
          <a:p>
            <a:r>
              <a:rPr lang="en-US" sz="1000" b="1" dirty="0" smtClean="0"/>
              <a:t>PROFESSIONAL STANDARDS</a:t>
            </a:r>
            <a:endParaRPr lang="en-US" sz="1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6095999" cy="1077218"/>
          </a:xfrm>
          <a:prstGeom prst="rect">
            <a:avLst/>
          </a:prstGeom>
          <a:solidFill>
            <a:schemeClr val="tx2">
              <a:lumMod val="20000"/>
              <a:lumOff val="80000"/>
            </a:schemeClr>
          </a:solidFill>
        </p:spPr>
        <p:txBody>
          <a:bodyPr wrap="square" rtlCol="0">
            <a:spAutoFit/>
          </a:bodyPr>
          <a:lstStyle/>
          <a:p>
            <a:pPr algn="ctr"/>
            <a:r>
              <a:rPr lang="en-US" sz="1400" dirty="0" smtClean="0"/>
              <a:t>Where Am I Going?</a:t>
            </a:r>
          </a:p>
          <a:p>
            <a:r>
              <a:rPr lang="en-US" sz="1000" dirty="0" smtClean="0"/>
              <a:t>The previous page shows your personal and professional qualifications. It also shows whether or not you are </a:t>
            </a:r>
          </a:p>
          <a:p>
            <a:r>
              <a:rPr lang="en-US" sz="1000" dirty="0" smtClean="0"/>
              <a:t> qualified for some specific areas and job interests you may have. The next step is to know the direction in which</a:t>
            </a:r>
          </a:p>
          <a:p>
            <a:r>
              <a:rPr lang="en-US" sz="1000" dirty="0" smtClean="0"/>
              <a:t> you should be heading. </a:t>
            </a:r>
            <a:endParaRPr lang="en-US" sz="1000" dirty="0"/>
          </a:p>
          <a:p>
            <a:r>
              <a:rPr lang="en-US" sz="1000" dirty="0" smtClean="0"/>
              <a:t> Take your time and answer the following questions. See where they lead you. The answers are important, and </a:t>
            </a:r>
          </a:p>
          <a:p>
            <a:r>
              <a:rPr lang="en-US" sz="1000" dirty="0"/>
              <a:t> </a:t>
            </a:r>
            <a:r>
              <a:rPr lang="en-US" sz="1000" dirty="0" smtClean="0"/>
              <a:t> well worth the time and effort to answer them. </a:t>
            </a:r>
          </a:p>
        </p:txBody>
      </p:sp>
      <p:sp>
        <p:nvSpPr>
          <p:cNvPr id="3" name="TextBox 2"/>
          <p:cNvSpPr txBox="1"/>
          <p:nvPr/>
        </p:nvSpPr>
        <p:spPr>
          <a:xfrm>
            <a:off x="457200" y="1676400"/>
            <a:ext cx="4421403" cy="246221"/>
          </a:xfrm>
          <a:prstGeom prst="rect">
            <a:avLst/>
          </a:prstGeom>
          <a:noFill/>
        </p:spPr>
        <p:txBody>
          <a:bodyPr wrap="none" rtlCol="0">
            <a:spAutoFit/>
          </a:bodyPr>
          <a:lstStyle/>
          <a:p>
            <a:r>
              <a:rPr lang="en-US" sz="1000" dirty="0" smtClean="0"/>
              <a:t>Where do you see yourself in the next year? What do you wish your duties to be?</a:t>
            </a:r>
            <a:endParaRPr lang="en-US" sz="1000" dirty="0"/>
          </a:p>
        </p:txBody>
      </p:sp>
      <p:sp>
        <p:nvSpPr>
          <p:cNvPr id="4" name="TextBox 3"/>
          <p:cNvSpPr txBox="1"/>
          <p:nvPr/>
        </p:nvSpPr>
        <p:spPr>
          <a:xfrm>
            <a:off x="533400" y="2895600"/>
            <a:ext cx="4685898" cy="246221"/>
          </a:xfrm>
          <a:prstGeom prst="rect">
            <a:avLst/>
          </a:prstGeom>
          <a:noFill/>
        </p:spPr>
        <p:txBody>
          <a:bodyPr wrap="none" rtlCol="0">
            <a:spAutoFit/>
          </a:bodyPr>
          <a:lstStyle/>
          <a:p>
            <a:r>
              <a:rPr lang="en-US" sz="1000" dirty="0" smtClean="0"/>
              <a:t>Answer the same question for three years from now. Four, five and six years from now.</a:t>
            </a:r>
            <a:endParaRPr lang="en-US" sz="1000" dirty="0"/>
          </a:p>
        </p:txBody>
      </p:sp>
      <p:sp>
        <p:nvSpPr>
          <p:cNvPr id="5" name="TextBox 4"/>
          <p:cNvSpPr txBox="1"/>
          <p:nvPr/>
        </p:nvSpPr>
        <p:spPr>
          <a:xfrm>
            <a:off x="533400" y="4038600"/>
            <a:ext cx="4434227" cy="246221"/>
          </a:xfrm>
          <a:prstGeom prst="rect">
            <a:avLst/>
          </a:prstGeom>
          <a:noFill/>
        </p:spPr>
        <p:txBody>
          <a:bodyPr wrap="none" rtlCol="0">
            <a:spAutoFit/>
          </a:bodyPr>
          <a:lstStyle/>
          <a:p>
            <a:r>
              <a:rPr lang="en-US" sz="1000" dirty="0" smtClean="0"/>
              <a:t>Is there a particular job or skill you feel might be the key to your career potential?</a:t>
            </a:r>
            <a:endParaRPr lang="en-US" sz="1000" dirty="0"/>
          </a:p>
        </p:txBody>
      </p:sp>
      <p:sp>
        <p:nvSpPr>
          <p:cNvPr id="6" name="TextBox 5"/>
          <p:cNvSpPr txBox="1"/>
          <p:nvPr/>
        </p:nvSpPr>
        <p:spPr>
          <a:xfrm>
            <a:off x="457200" y="4953000"/>
            <a:ext cx="6069290" cy="400110"/>
          </a:xfrm>
          <a:prstGeom prst="rect">
            <a:avLst/>
          </a:prstGeom>
          <a:noFill/>
        </p:spPr>
        <p:txBody>
          <a:bodyPr wrap="none" rtlCol="0">
            <a:spAutoFit/>
          </a:bodyPr>
          <a:lstStyle/>
          <a:p>
            <a:r>
              <a:rPr lang="en-US" sz="1000" dirty="0" smtClean="0"/>
              <a:t>Assume you stay in this organization: Do you see your future as a first line supervisor or command staff member?</a:t>
            </a:r>
          </a:p>
          <a:p>
            <a:r>
              <a:rPr lang="en-US" sz="1000" dirty="0" smtClean="0"/>
              <a:t>Which appeals to you more</a:t>
            </a:r>
            <a:endParaRPr lang="en-US" sz="1000" dirty="0"/>
          </a:p>
        </p:txBody>
      </p:sp>
      <p:sp>
        <p:nvSpPr>
          <p:cNvPr id="7" name="Rectangle 6"/>
          <p:cNvSpPr/>
          <p:nvPr/>
        </p:nvSpPr>
        <p:spPr>
          <a:xfrm>
            <a:off x="533400" y="5638800"/>
            <a:ext cx="5791200" cy="457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1"/>
                </a:solidFill>
              </a:rPr>
              <a:t>Use the answers to these questions as a starting point. Examine your qualifications and desires to help establish some realistic goals for the next year and more. Talk it over with your leaders.</a:t>
            </a:r>
          </a:p>
          <a:p>
            <a:r>
              <a:rPr lang="en-US" sz="1000" dirty="0" smtClean="0">
                <a:solidFill>
                  <a:schemeClr val="tx1"/>
                </a:solidFill>
              </a:rPr>
              <a:t> Some possible goals are---</a:t>
            </a:r>
            <a:endParaRPr lang="en-US" sz="1000" dirty="0">
              <a:solidFill>
                <a:schemeClr val="tx1"/>
              </a:solidFill>
            </a:endParaRPr>
          </a:p>
        </p:txBody>
      </p:sp>
      <p:sp>
        <p:nvSpPr>
          <p:cNvPr id="8" name="TextBox 7"/>
          <p:cNvSpPr txBox="1"/>
          <p:nvPr/>
        </p:nvSpPr>
        <p:spPr>
          <a:xfrm>
            <a:off x="685800" y="6248400"/>
            <a:ext cx="5638800" cy="646331"/>
          </a:xfrm>
          <a:prstGeom prst="rect">
            <a:avLst/>
          </a:prstGeom>
          <a:noFill/>
        </p:spPr>
        <p:txBody>
          <a:bodyPr wrap="square" rtlCol="0">
            <a:spAutoFit/>
          </a:bodyPr>
          <a:lstStyle/>
          <a:p>
            <a:r>
              <a:rPr lang="en-US" sz="1200" dirty="0" smtClean="0"/>
              <a:t>-Skill development training		-Add a new skill</a:t>
            </a:r>
          </a:p>
          <a:p>
            <a:r>
              <a:rPr lang="en-US" sz="1200" dirty="0" smtClean="0"/>
              <a:t>-Change of assignment		-Promotion opportunity</a:t>
            </a:r>
          </a:p>
          <a:p>
            <a:r>
              <a:rPr lang="en-US" sz="1200" dirty="0" smtClean="0"/>
              <a:t>-Leadership training		-Transfer to another unit</a:t>
            </a:r>
            <a:endParaRPr lang="en-US" sz="1200" dirty="0"/>
          </a:p>
        </p:txBody>
      </p:sp>
      <p:sp>
        <p:nvSpPr>
          <p:cNvPr id="9" name="TextBox 8"/>
          <p:cNvSpPr txBox="1"/>
          <p:nvPr/>
        </p:nvSpPr>
        <p:spPr>
          <a:xfrm>
            <a:off x="609600" y="6934200"/>
            <a:ext cx="5715000" cy="1785104"/>
          </a:xfrm>
          <a:prstGeom prst="rect">
            <a:avLst/>
          </a:prstGeom>
          <a:noFill/>
          <a:ln>
            <a:solidFill>
              <a:schemeClr val="accent1"/>
            </a:solidFill>
          </a:ln>
        </p:spPr>
        <p:txBody>
          <a:bodyPr wrap="square" rtlCol="0">
            <a:spAutoFit/>
          </a:bodyPr>
          <a:lstStyle/>
          <a:p>
            <a:r>
              <a:rPr lang="en-US" sz="1000" dirty="0" smtClean="0"/>
              <a:t>What are your goals at the present time?</a:t>
            </a:r>
          </a:p>
          <a:p>
            <a:endParaRPr lang="en-US" sz="1000" dirty="0"/>
          </a:p>
          <a:p>
            <a:endParaRPr lang="en-US" sz="1000" dirty="0" smtClean="0"/>
          </a:p>
          <a:p>
            <a:endParaRPr lang="en-US" sz="1000" dirty="0"/>
          </a:p>
          <a:p>
            <a:endParaRPr lang="en-US" sz="1000" dirty="0" smtClean="0"/>
          </a:p>
          <a:p>
            <a:endParaRPr lang="en-US" sz="1000" dirty="0"/>
          </a:p>
          <a:p>
            <a:endParaRPr lang="en-US" sz="1000" dirty="0" smtClean="0"/>
          </a:p>
          <a:p>
            <a:endParaRPr lang="en-US" sz="1000" dirty="0"/>
          </a:p>
          <a:p>
            <a:endParaRPr lang="en-US" sz="1000" dirty="0" smtClean="0"/>
          </a:p>
          <a:p>
            <a:endParaRPr lang="en-US" sz="1000" dirty="0"/>
          </a:p>
          <a:p>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6095999" cy="923330"/>
          </a:xfrm>
          <a:prstGeom prst="rect">
            <a:avLst/>
          </a:prstGeom>
          <a:solidFill>
            <a:schemeClr val="tx2">
              <a:lumMod val="20000"/>
              <a:lumOff val="80000"/>
            </a:schemeClr>
          </a:solidFill>
        </p:spPr>
        <p:txBody>
          <a:bodyPr wrap="square" rtlCol="0">
            <a:spAutoFit/>
          </a:bodyPr>
          <a:lstStyle/>
          <a:p>
            <a:pPr algn="ctr"/>
            <a:r>
              <a:rPr lang="en-US" sz="1400" dirty="0" smtClean="0"/>
              <a:t>How Do I Get There?</a:t>
            </a:r>
          </a:p>
          <a:p>
            <a:r>
              <a:rPr lang="en-US" sz="1000" dirty="0" smtClean="0"/>
              <a:t>Now comes the important part of career development planning. You must identify what must be done to accomplish your goals. Discuss your goals with your leaders. List the actions that must occur and estimate some dates (milestones) for completion. For example; if a required action is to attend a leadership development course or other skill specific training, state the course, the school and when you will apply. Be specific.</a:t>
            </a:r>
          </a:p>
        </p:txBody>
      </p:sp>
      <p:sp>
        <p:nvSpPr>
          <p:cNvPr id="3" name="TextBox 2"/>
          <p:cNvSpPr txBox="1"/>
          <p:nvPr/>
        </p:nvSpPr>
        <p:spPr>
          <a:xfrm>
            <a:off x="457200" y="1295400"/>
            <a:ext cx="5904180" cy="3477875"/>
          </a:xfrm>
          <a:prstGeom prst="rect">
            <a:avLst/>
          </a:prstGeom>
          <a:noFill/>
        </p:spPr>
        <p:txBody>
          <a:bodyPr wrap="none" rtlCol="0">
            <a:spAutoFit/>
          </a:bodyPr>
          <a:lstStyle/>
          <a:p>
            <a:r>
              <a:rPr lang="en-US" sz="1000" dirty="0" smtClean="0"/>
              <a:t>These are some questions to help guide you. Remember to identify </a:t>
            </a:r>
            <a:r>
              <a:rPr lang="en-US" sz="1000" u="sng" dirty="0" smtClean="0"/>
              <a:t>actions</a:t>
            </a:r>
            <a:r>
              <a:rPr lang="en-US" sz="1000" dirty="0" smtClean="0"/>
              <a:t> and </a:t>
            </a:r>
            <a:r>
              <a:rPr lang="en-US" sz="1000" u="sng" dirty="0" smtClean="0"/>
              <a:t>milestones</a:t>
            </a:r>
            <a:r>
              <a:rPr lang="en-US" sz="1000" dirty="0" smtClean="0"/>
              <a:t>.</a:t>
            </a:r>
          </a:p>
          <a:p>
            <a:endParaRPr lang="en-US" sz="1000" dirty="0" smtClean="0"/>
          </a:p>
          <a:p>
            <a:r>
              <a:rPr lang="en-US" sz="1000" dirty="0" smtClean="0"/>
              <a:t>	-Should I try to change my duty assignment?</a:t>
            </a:r>
          </a:p>
          <a:p>
            <a:r>
              <a:rPr lang="en-US" sz="1000" dirty="0" smtClean="0"/>
              <a:t>	-Is any special training required?</a:t>
            </a:r>
          </a:p>
          <a:p>
            <a:r>
              <a:rPr lang="en-US" sz="1000" dirty="0" smtClean="0"/>
              <a:t>	-Should I increase my formal education?</a:t>
            </a:r>
          </a:p>
          <a:p>
            <a:r>
              <a:rPr lang="en-US" sz="1000" dirty="0" smtClean="0"/>
              <a:t>	-Must I lose weight?</a:t>
            </a:r>
          </a:p>
          <a:p>
            <a:r>
              <a:rPr lang="en-US" sz="1000" dirty="0" smtClean="0"/>
              <a:t>	-Is there a physical fitness requirement?</a:t>
            </a:r>
          </a:p>
          <a:p>
            <a:r>
              <a:rPr lang="en-US" sz="1000" dirty="0" smtClean="0"/>
              <a:t>	-Should I have a physical?</a:t>
            </a:r>
          </a:p>
          <a:p>
            <a:r>
              <a:rPr lang="en-US" sz="1000" dirty="0" smtClean="0"/>
              <a:t>	-Is there a Time-In-Grade requirement?</a:t>
            </a:r>
          </a:p>
          <a:p>
            <a:r>
              <a:rPr lang="en-US" sz="1000" dirty="0" smtClean="0"/>
              <a:t>	-Is there a Time-In-Service requirement?</a:t>
            </a:r>
          </a:p>
          <a:p>
            <a:r>
              <a:rPr lang="en-US" sz="1000" dirty="0" smtClean="0"/>
              <a:t>	-Should I meet a new contact or establish new relationships?</a:t>
            </a:r>
          </a:p>
          <a:p>
            <a:r>
              <a:rPr lang="en-US" sz="1000" dirty="0" smtClean="0"/>
              <a:t>	-Should I break from old habits or poor relationships that adversely affect my opportunities?</a:t>
            </a:r>
          </a:p>
          <a:p>
            <a:r>
              <a:rPr lang="en-US" sz="1000" dirty="0" smtClean="0"/>
              <a:t>	-Is there an opportunity to job shadow?</a:t>
            </a:r>
          </a:p>
          <a:p>
            <a:r>
              <a:rPr lang="en-US" sz="1000" dirty="0" smtClean="0"/>
              <a:t>	-Is there a specific person I should contact to get more information?</a:t>
            </a:r>
          </a:p>
          <a:p>
            <a:r>
              <a:rPr lang="en-US" sz="1000" dirty="0" smtClean="0"/>
              <a:t>	-Am I proficient in my basic technical tasks? Example; </a:t>
            </a:r>
          </a:p>
          <a:p>
            <a:r>
              <a:rPr lang="en-US" sz="1000" dirty="0" smtClean="0"/>
              <a:t>	(investigations, interviewing, DWI, Accident investigations, firearms)</a:t>
            </a:r>
          </a:p>
          <a:p>
            <a:r>
              <a:rPr lang="en-US" sz="1000" dirty="0" smtClean="0"/>
              <a:t>	-What are some of the perceived and real barriers?</a:t>
            </a:r>
          </a:p>
          <a:p>
            <a:r>
              <a:rPr lang="en-US" sz="1000" dirty="0" smtClean="0"/>
              <a:t>	-Do I need to get out of my Comfort Zone?</a:t>
            </a:r>
          </a:p>
          <a:p>
            <a:r>
              <a:rPr lang="en-US" sz="1000" dirty="0" smtClean="0"/>
              <a:t>	-Am I becoming complacent?</a:t>
            </a:r>
          </a:p>
          <a:p>
            <a:r>
              <a:rPr lang="en-US" sz="1000" dirty="0" smtClean="0"/>
              <a:t>	-What other factors must I consider?</a:t>
            </a:r>
          </a:p>
          <a:p>
            <a:endParaRPr lang="en-US" sz="1000" dirty="0" smtClean="0"/>
          </a:p>
          <a:p>
            <a:endParaRPr lang="en-US" sz="1000" dirty="0"/>
          </a:p>
        </p:txBody>
      </p:sp>
      <p:sp>
        <p:nvSpPr>
          <p:cNvPr id="6" name="TextBox 5"/>
          <p:cNvSpPr txBox="1"/>
          <p:nvPr/>
        </p:nvSpPr>
        <p:spPr>
          <a:xfrm>
            <a:off x="457200" y="4572000"/>
            <a:ext cx="6096000" cy="400110"/>
          </a:xfrm>
          <a:prstGeom prst="rect">
            <a:avLst/>
          </a:prstGeom>
          <a:solidFill>
            <a:schemeClr val="tx2">
              <a:lumMod val="20000"/>
              <a:lumOff val="80000"/>
            </a:schemeClr>
          </a:solidFill>
        </p:spPr>
        <p:txBody>
          <a:bodyPr wrap="square" rtlCol="0">
            <a:spAutoFit/>
          </a:bodyPr>
          <a:lstStyle/>
          <a:p>
            <a:r>
              <a:rPr lang="en-US" sz="1000" dirty="0" smtClean="0"/>
              <a:t>Regardless of the goals you have chosen, any progress will help improve one or more of the following areas. </a:t>
            </a:r>
          </a:p>
          <a:p>
            <a:r>
              <a:rPr lang="en-US" sz="1000" dirty="0" smtClean="0"/>
              <a:t>In which of these areas must you improve?</a:t>
            </a:r>
          </a:p>
        </p:txBody>
      </p:sp>
      <p:sp>
        <p:nvSpPr>
          <p:cNvPr id="8" name="TextBox 7"/>
          <p:cNvSpPr txBox="1"/>
          <p:nvPr/>
        </p:nvSpPr>
        <p:spPr>
          <a:xfrm>
            <a:off x="457200" y="5181600"/>
            <a:ext cx="6019800" cy="1384995"/>
          </a:xfrm>
          <a:prstGeom prst="rect">
            <a:avLst/>
          </a:prstGeom>
          <a:noFill/>
        </p:spPr>
        <p:txBody>
          <a:bodyPr wrap="square" rtlCol="0">
            <a:spAutoFit/>
          </a:bodyPr>
          <a:lstStyle/>
          <a:p>
            <a:r>
              <a:rPr lang="en-US" sz="1200" dirty="0" smtClean="0"/>
              <a:t>-Demonstrate initiative	-Communicate effectively		-Integrity</a:t>
            </a:r>
          </a:p>
          <a:p>
            <a:r>
              <a:rPr lang="en-US" sz="1200" dirty="0" smtClean="0"/>
              <a:t>-Adapt to change	-Develop subordinates		-Loyalty</a:t>
            </a:r>
          </a:p>
          <a:p>
            <a:r>
              <a:rPr lang="en-US" sz="1200" dirty="0" smtClean="0"/>
              <a:t>-Seek self-improvement	-Professional appearance		-Moral courage</a:t>
            </a:r>
          </a:p>
          <a:p>
            <a:r>
              <a:rPr lang="en-US" sz="1200" dirty="0" smtClean="0"/>
              <a:t>-Perform under pressure	-Support supervisor/command	-Self-discipline</a:t>
            </a:r>
          </a:p>
          <a:p>
            <a:r>
              <a:rPr lang="en-US" sz="1200" dirty="0" smtClean="0"/>
              <a:t>-Attain results		-Physical fitness		-Do I earn respect?</a:t>
            </a:r>
          </a:p>
          <a:p>
            <a:r>
              <a:rPr lang="en-US" sz="1200" dirty="0" smtClean="0"/>
              <a:t>-Display sound judgment	-Demonstrate technical skills</a:t>
            </a:r>
          </a:p>
          <a:p>
            <a:endParaRPr lang="en-US" sz="1200" dirty="0"/>
          </a:p>
        </p:txBody>
      </p:sp>
      <p:sp>
        <p:nvSpPr>
          <p:cNvPr id="9" name="TextBox 8"/>
          <p:cNvSpPr txBox="1"/>
          <p:nvPr/>
        </p:nvSpPr>
        <p:spPr>
          <a:xfrm>
            <a:off x="381000" y="6400800"/>
            <a:ext cx="6248400" cy="2677656"/>
          </a:xfrm>
          <a:prstGeom prst="rect">
            <a:avLst/>
          </a:prstGeom>
          <a:solidFill>
            <a:schemeClr val="tx2">
              <a:lumMod val="20000"/>
              <a:lumOff val="80000"/>
            </a:schemeClr>
          </a:solidFill>
          <a:ln>
            <a:noFill/>
          </a:ln>
        </p:spPr>
        <p:txBody>
          <a:bodyPr wrap="square" rtlCol="0">
            <a:spAutoFit/>
          </a:bodyPr>
          <a:lstStyle/>
          <a:p>
            <a:r>
              <a:rPr lang="en-US" sz="1000" dirty="0" smtClean="0"/>
              <a:t>You have accomplished the three steps of Career Development Planning. </a:t>
            </a:r>
          </a:p>
          <a:p>
            <a:pPr marL="228600" indent="-228600">
              <a:buAutoNum type="arabicParenR"/>
            </a:pPr>
            <a:r>
              <a:rPr lang="en-US" sz="1000" dirty="0" smtClean="0"/>
              <a:t>You determined where you stand right now </a:t>
            </a:r>
          </a:p>
          <a:p>
            <a:pPr marL="228600" indent="-228600">
              <a:buAutoNum type="arabicParenR"/>
            </a:pPr>
            <a:r>
              <a:rPr lang="en-US" sz="1000" b="1" dirty="0" smtClean="0"/>
              <a:t> </a:t>
            </a:r>
            <a:r>
              <a:rPr lang="en-US" sz="1000" dirty="0" smtClean="0"/>
              <a:t>Set some realistic short-term (and perhaps longer-term) goals </a:t>
            </a:r>
          </a:p>
          <a:p>
            <a:pPr marL="228600" indent="-228600">
              <a:buAutoNum type="arabicParenR"/>
            </a:pPr>
            <a:r>
              <a:rPr lang="en-US" sz="1000" dirty="0" smtClean="0"/>
              <a:t>Decided the actions and timing that might make it all happen. </a:t>
            </a:r>
          </a:p>
          <a:p>
            <a:pPr marL="228600" indent="-228600">
              <a:buAutoNum type="arabicParenR"/>
            </a:pPr>
            <a:endParaRPr lang="en-US" sz="1000" dirty="0" smtClean="0"/>
          </a:p>
          <a:p>
            <a:pPr marL="228600" indent="-228600"/>
            <a:r>
              <a:rPr lang="en-US" sz="1000" dirty="0" smtClean="0"/>
              <a:t>	Work your plan, and your progress is almost a sure thing. There is one final point to remember: </a:t>
            </a:r>
          </a:p>
          <a:p>
            <a:pPr marL="228600" indent="-228600"/>
            <a:r>
              <a:rPr lang="en-US" sz="1000" dirty="0" smtClean="0"/>
              <a:t>	</a:t>
            </a:r>
            <a:r>
              <a:rPr lang="en-US" sz="1000" u="sng" dirty="0" smtClean="0"/>
              <a:t>PEOPLE CHANGE</a:t>
            </a:r>
            <a:r>
              <a:rPr lang="en-US" sz="1000" dirty="0" smtClean="0"/>
              <a:t>. And as you change, so must your plans and your goals. Go through this exercise at least once a year with your first line leaders.. Chart your progress, reevaluate your professional standing and goals, and revise or make new plans. Your plans must be as alive as you are.</a:t>
            </a:r>
          </a:p>
          <a:p>
            <a:endParaRPr lang="en-US" sz="1000" dirty="0" smtClean="0"/>
          </a:p>
          <a:p>
            <a:pPr algn="ctr"/>
            <a:r>
              <a:rPr lang="en-US" sz="1200" b="1" dirty="0" smtClean="0"/>
              <a:t>In short, if you are not learning….you are not growing! </a:t>
            </a:r>
          </a:p>
          <a:p>
            <a:pPr algn="ctr"/>
            <a:endParaRPr lang="en-US" sz="1200" b="1" dirty="0" smtClean="0"/>
          </a:p>
          <a:p>
            <a:pPr algn="ctr"/>
            <a:r>
              <a:rPr lang="en-US" sz="1200" b="1" dirty="0" smtClean="0"/>
              <a:t>Get the most out of your time and effort!</a:t>
            </a:r>
          </a:p>
          <a:p>
            <a:pPr algn="ctr"/>
            <a:r>
              <a:rPr lang="en-US" sz="1200" b="1" i="1" dirty="0" smtClean="0"/>
              <a:t>“Behold your heritage for today you are part of it!”</a:t>
            </a:r>
          </a:p>
          <a:p>
            <a:pPr algn="ctr"/>
            <a:endParaRPr lang="en-US" sz="1000" b="1" dirty="0"/>
          </a:p>
          <a:p>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627</Words>
  <Application>Microsoft Office PowerPoint</Application>
  <PresentationFormat>On-screen Show (4:3)</PresentationFormat>
  <Paragraphs>138</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Slide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dc:creator>
  <cp:lastModifiedBy>511211</cp:lastModifiedBy>
  <cp:revision>19</cp:revision>
  <dcterms:created xsi:type="dcterms:W3CDTF">2010-12-19T19:25:52Z</dcterms:created>
  <dcterms:modified xsi:type="dcterms:W3CDTF">2013-05-23T16:15:13Z</dcterms:modified>
</cp:coreProperties>
</file>